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77" r:id="rId3"/>
    <p:sldId id="268" r:id="rId4"/>
    <p:sldId id="269" r:id="rId5"/>
    <p:sldId id="270" r:id="rId6"/>
    <p:sldId id="297" r:id="rId7"/>
    <p:sldId id="298" r:id="rId8"/>
    <p:sldId id="271" r:id="rId9"/>
    <p:sldId id="294" r:id="rId10"/>
    <p:sldId id="282" r:id="rId11"/>
    <p:sldId id="30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16" autoAdjust="0"/>
    <p:restoredTop sz="94660"/>
  </p:normalViewPr>
  <p:slideViewPr>
    <p:cSldViewPr snapToGrid="0">
      <p:cViewPr varScale="1">
        <p:scale>
          <a:sx n="98" d="100"/>
          <a:sy n="98" d="100"/>
        </p:scale>
        <p:origin x="108" y="2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eld, Kate (CT)" userId="392c0982-4dff-43a4-89a2-403f90a7581a" providerId="ADAL" clId="{2F2D6DF0-4D60-4644-AC71-B4F184976DB0}"/>
    <pc:docChg chg="undo custSel modSld">
      <pc:chgData name="Field, Kate (CT)" userId="392c0982-4dff-43a4-89a2-403f90a7581a" providerId="ADAL" clId="{2F2D6DF0-4D60-4644-AC71-B4F184976DB0}" dt="2026-04-08T15:54:31.420" v="423" actId="20577"/>
      <pc:docMkLst>
        <pc:docMk/>
      </pc:docMkLst>
      <pc:sldChg chg="addSp delSp modSp mod setBg setClrOvrMap">
        <pc:chgData name="Field, Kate (CT)" userId="392c0982-4dff-43a4-89a2-403f90a7581a" providerId="ADAL" clId="{2F2D6DF0-4D60-4644-AC71-B4F184976DB0}" dt="2026-04-08T15:54:31.420" v="423" actId="20577"/>
        <pc:sldMkLst>
          <pc:docMk/>
          <pc:sldMk cId="1748931870" sldId="256"/>
        </pc:sldMkLst>
        <pc:spChg chg="mod">
          <ac:chgData name="Field, Kate (CT)" userId="392c0982-4dff-43a4-89a2-403f90a7581a" providerId="ADAL" clId="{2F2D6DF0-4D60-4644-AC71-B4F184976DB0}" dt="2026-04-08T15:53:17.998" v="177" actId="20577"/>
          <ac:spMkLst>
            <pc:docMk/>
            <pc:sldMk cId="1748931870" sldId="256"/>
            <ac:spMk id="2" creationId="{FE0BEED3-E427-3E96-D245-D7C30FA52D13}"/>
          </ac:spMkLst>
        </pc:spChg>
        <pc:spChg chg="mod">
          <ac:chgData name="Field, Kate (CT)" userId="392c0982-4dff-43a4-89a2-403f90a7581a" providerId="ADAL" clId="{2F2D6DF0-4D60-4644-AC71-B4F184976DB0}" dt="2026-04-08T15:54:31.420" v="423" actId="20577"/>
          <ac:spMkLst>
            <pc:docMk/>
            <pc:sldMk cId="1748931870" sldId="256"/>
            <ac:spMk id="3" creationId="{041EC21F-E9E5-49BF-81EB-CA536415EC3E}"/>
          </ac:spMkLst>
        </pc:spChg>
        <pc:spChg chg="add del">
          <ac:chgData name="Field, Kate (CT)" userId="392c0982-4dff-43a4-89a2-403f90a7581a" providerId="ADAL" clId="{2F2D6DF0-4D60-4644-AC71-B4F184976DB0}" dt="2026-04-08T15:52:36.934" v="175" actId="26606"/>
          <ac:spMkLst>
            <pc:docMk/>
            <pc:sldMk cId="1748931870" sldId="256"/>
            <ac:spMk id="10" creationId="{71B2258F-86CA-4D4D-8270-BC05FCDEBFB3}"/>
          </ac:spMkLst>
        </pc:spChg>
        <pc:spChg chg="add">
          <ac:chgData name="Field, Kate (CT)" userId="392c0982-4dff-43a4-89a2-403f90a7581a" providerId="ADAL" clId="{2F2D6DF0-4D60-4644-AC71-B4F184976DB0}" dt="2026-04-08T15:52:36.934" v="176" actId="26606"/>
          <ac:spMkLst>
            <pc:docMk/>
            <pc:sldMk cId="1748931870" sldId="256"/>
            <ac:spMk id="12" creationId="{178FB36B-5BFE-42CA-BC60-1115E0D95EEC}"/>
          </ac:spMkLst>
        </pc:spChg>
        <pc:spChg chg="add">
          <ac:chgData name="Field, Kate (CT)" userId="392c0982-4dff-43a4-89a2-403f90a7581a" providerId="ADAL" clId="{2F2D6DF0-4D60-4644-AC71-B4F184976DB0}" dt="2026-04-08T15:52:36.934" v="176" actId="26606"/>
          <ac:spMkLst>
            <pc:docMk/>
            <pc:sldMk cId="1748931870" sldId="256"/>
            <ac:spMk id="13" creationId="{ECC07320-C2CA-4E29-8481-9D9E143C7788}"/>
          </ac:spMkLst>
        </pc:spChg>
        <pc:picChg chg="mod">
          <ac:chgData name="Field, Kate (CT)" userId="392c0982-4dff-43a4-89a2-403f90a7581a" providerId="ADAL" clId="{2F2D6DF0-4D60-4644-AC71-B4F184976DB0}" dt="2026-04-08T15:42:32.526" v="165" actId="14100"/>
          <ac:picMkLst>
            <pc:docMk/>
            <pc:sldMk cId="1748931870" sldId="256"/>
            <ac:picMk id="4" creationId="{92EE4B6F-9E4D-C3CA-4348-F3C8270C6D35}"/>
          </ac:picMkLst>
        </pc:picChg>
        <pc:picChg chg="add mod ord">
          <ac:chgData name="Field, Kate (CT)" userId="392c0982-4dff-43a4-89a2-403f90a7581a" providerId="ADAL" clId="{2F2D6DF0-4D60-4644-AC71-B4F184976DB0}" dt="2026-04-08T15:52:36.934" v="176" actId="26606"/>
          <ac:picMkLst>
            <pc:docMk/>
            <pc:sldMk cId="1748931870" sldId="256"/>
            <ac:picMk id="5" creationId="{8B1F3722-5B2A-55BF-740D-04FB99654D49}"/>
          </ac:picMkLst>
        </pc:picChg>
      </pc:sldChg>
      <pc:sldChg chg="addSp delSp mod">
        <pc:chgData name="Field, Kate (CT)" userId="392c0982-4dff-43a4-89a2-403f90a7581a" providerId="ADAL" clId="{2F2D6DF0-4D60-4644-AC71-B4F184976DB0}" dt="2026-04-08T15:52:03.185" v="172" actId="34807"/>
        <pc:sldMkLst>
          <pc:docMk/>
          <pc:sldMk cId="1436316631" sldId="277"/>
        </pc:sldMkLst>
        <pc:picChg chg="add del">
          <ac:chgData name="Field, Kate (CT)" userId="392c0982-4dff-43a4-89a2-403f90a7581a" providerId="ADAL" clId="{2F2D6DF0-4D60-4644-AC71-B4F184976DB0}" dt="2026-04-08T15:52:03.185" v="172" actId="34807"/>
          <ac:picMkLst>
            <pc:docMk/>
            <pc:sldMk cId="1436316631" sldId="277"/>
            <ac:picMk id="3" creationId="{5135A136-97F1-DB16-5BC8-4668D5B40BD4}"/>
          </ac:picMkLst>
        </pc:pic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6T17:39:31.61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 0,'15668'0'0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6T17:39:49.56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71 0,'13063'0'0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6T17:39:58.765"/>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 0,'3630'122'0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6T17:40:06.50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 0,'21991'0'0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6T17:40:15.546"/>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0 161 0,'22141'0'0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6T17:40:25.36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 0,'6351'0'0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2-06T17:40:45.33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2450 0 0,'-2449'0'0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8C25A0-212C-4C24-A28C-A26F94ED09F1}" type="datetimeFigureOut">
              <a:rPr lang="en-US" smtClean="0"/>
              <a:t>4/8/2026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37632E-B6AC-416A-84AF-D88FD37C0E76}" type="slidenum">
              <a:rPr lang="en-US" smtClean="0"/>
              <a:t>‹#›</a:t>
            </a:fld>
            <a:endParaRPr lang="en-US"/>
          </a:p>
        </p:txBody>
      </p:sp>
    </p:spTree>
    <p:extLst>
      <p:ext uri="{BB962C8B-B14F-4D97-AF65-F5344CB8AC3E}">
        <p14:creationId xmlns:p14="http://schemas.microsoft.com/office/powerpoint/2010/main" val="3980440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Kate: The new guidelines represent a shift away from a one-size fits all approach to evaluation and away from a system that fosters compliance rather than growth. The new guidelines are intended to promote innovation and learning. Unlike the old system, the new guidelines can be differentiated to be relevant for educators in service provider roles like the school social worker. The streamlined and simplified approach is also designed to reduce paperwork and other burdens associated with the old system. Most importantly, the new guidelines allow educators to focus on the growth of the whole child, including their social emotional wellbeing and growth.</a:t>
            </a:r>
          </a:p>
        </p:txBody>
      </p:sp>
      <p:sp>
        <p:nvSpPr>
          <p:cNvPr id="4" name="Slide Number Placeholder 3"/>
          <p:cNvSpPr>
            <a:spLocks noGrp="1"/>
          </p:cNvSpPr>
          <p:nvPr>
            <p:ph type="sldNum" sz="quarter" idx="5"/>
          </p:nvPr>
        </p:nvSpPr>
        <p:spPr/>
        <p:txBody>
          <a:bodyPr/>
          <a:lstStyle/>
          <a:p>
            <a:fld id="{50D589C3-E164-4198-86AC-9DA1B2CC95FF}" type="slidenum">
              <a:rPr lang="en-US" smtClean="0"/>
              <a:t>2</a:t>
            </a:fld>
            <a:endParaRPr lang="en-US"/>
          </a:p>
        </p:txBody>
      </p:sp>
    </p:spTree>
    <p:extLst>
      <p:ext uri="{BB962C8B-B14F-4D97-AF65-F5344CB8AC3E}">
        <p14:creationId xmlns:p14="http://schemas.microsoft.com/office/powerpoint/2010/main" val="1597676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37632E-B6AC-416A-84AF-D88FD37C0E76}" type="slidenum">
              <a:rPr lang="en-US" smtClean="0"/>
              <a:t>11</a:t>
            </a:fld>
            <a:endParaRPr lang="en-US"/>
          </a:p>
        </p:txBody>
      </p:sp>
    </p:spTree>
    <p:extLst>
      <p:ext uri="{BB962C8B-B14F-4D97-AF65-F5344CB8AC3E}">
        <p14:creationId xmlns:p14="http://schemas.microsoft.com/office/powerpoint/2010/main" val="2051469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EA7B3-EE36-C4F0-93F9-94C05F7CF14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1AB576-13DB-479F-0A57-177CAD5116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B8B0A2-7B1B-45E8-2653-2CF583EAB8F3}"/>
              </a:ext>
            </a:extLst>
          </p:cNvPr>
          <p:cNvSpPr>
            <a:spLocks noGrp="1"/>
          </p:cNvSpPr>
          <p:nvPr>
            <p:ph type="dt" sz="half" idx="10"/>
          </p:nvPr>
        </p:nvSpPr>
        <p:spPr/>
        <p:txBody>
          <a:bodyPr/>
          <a:lstStyle/>
          <a:p>
            <a:fld id="{9C0FA373-86CD-4313-B53A-A32EEB8908F0}" type="datetimeFigureOut">
              <a:rPr lang="en-US" smtClean="0"/>
              <a:t>4/8/2026</a:t>
            </a:fld>
            <a:endParaRPr lang="en-US"/>
          </a:p>
        </p:txBody>
      </p:sp>
      <p:sp>
        <p:nvSpPr>
          <p:cNvPr id="5" name="Footer Placeholder 4">
            <a:extLst>
              <a:ext uri="{FF2B5EF4-FFF2-40B4-BE49-F238E27FC236}">
                <a16:creationId xmlns:a16="http://schemas.microsoft.com/office/drawing/2014/main" id="{C26AE8C7-CA24-8EB4-6E99-31305912C9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6B1A87-955C-E243-3137-55B2104D13E7}"/>
              </a:ext>
            </a:extLst>
          </p:cNvPr>
          <p:cNvSpPr>
            <a:spLocks noGrp="1"/>
          </p:cNvSpPr>
          <p:nvPr>
            <p:ph type="sldNum" sz="quarter" idx="12"/>
          </p:nvPr>
        </p:nvSpPr>
        <p:spPr/>
        <p:txBody>
          <a:bodyPr/>
          <a:lstStyle/>
          <a:p>
            <a:fld id="{EE43DF71-D6BC-4C3F-9314-277DD42D4FF9}" type="slidenum">
              <a:rPr lang="en-US" smtClean="0"/>
              <a:t>‹#›</a:t>
            </a:fld>
            <a:endParaRPr lang="en-US"/>
          </a:p>
        </p:txBody>
      </p:sp>
    </p:spTree>
    <p:extLst>
      <p:ext uri="{BB962C8B-B14F-4D97-AF65-F5344CB8AC3E}">
        <p14:creationId xmlns:p14="http://schemas.microsoft.com/office/powerpoint/2010/main" val="3986653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0FE5F-54A4-D7F8-3A85-71F2B841144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FB5533-A154-1179-8FF8-22147526A9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E02DC8-489E-F873-C456-B29226A65DF7}"/>
              </a:ext>
            </a:extLst>
          </p:cNvPr>
          <p:cNvSpPr>
            <a:spLocks noGrp="1"/>
          </p:cNvSpPr>
          <p:nvPr>
            <p:ph type="dt" sz="half" idx="10"/>
          </p:nvPr>
        </p:nvSpPr>
        <p:spPr/>
        <p:txBody>
          <a:bodyPr/>
          <a:lstStyle/>
          <a:p>
            <a:fld id="{9C0FA373-86CD-4313-B53A-A32EEB8908F0}" type="datetimeFigureOut">
              <a:rPr lang="en-US" smtClean="0"/>
              <a:t>4/8/2026</a:t>
            </a:fld>
            <a:endParaRPr lang="en-US"/>
          </a:p>
        </p:txBody>
      </p:sp>
      <p:sp>
        <p:nvSpPr>
          <p:cNvPr id="5" name="Footer Placeholder 4">
            <a:extLst>
              <a:ext uri="{FF2B5EF4-FFF2-40B4-BE49-F238E27FC236}">
                <a16:creationId xmlns:a16="http://schemas.microsoft.com/office/drawing/2014/main" id="{6562D345-3226-D550-7874-05E9052A57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FB0A3D-D9E9-A628-8806-F0841265BFD1}"/>
              </a:ext>
            </a:extLst>
          </p:cNvPr>
          <p:cNvSpPr>
            <a:spLocks noGrp="1"/>
          </p:cNvSpPr>
          <p:nvPr>
            <p:ph type="sldNum" sz="quarter" idx="12"/>
          </p:nvPr>
        </p:nvSpPr>
        <p:spPr/>
        <p:txBody>
          <a:bodyPr/>
          <a:lstStyle/>
          <a:p>
            <a:fld id="{EE43DF71-D6BC-4C3F-9314-277DD42D4FF9}" type="slidenum">
              <a:rPr lang="en-US" smtClean="0"/>
              <a:t>‹#›</a:t>
            </a:fld>
            <a:endParaRPr lang="en-US"/>
          </a:p>
        </p:txBody>
      </p:sp>
    </p:spTree>
    <p:extLst>
      <p:ext uri="{BB962C8B-B14F-4D97-AF65-F5344CB8AC3E}">
        <p14:creationId xmlns:p14="http://schemas.microsoft.com/office/powerpoint/2010/main" val="345566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755058-A309-CB8E-3341-B3EC5B19CFA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90945A-3E83-0C67-AEA2-806DB20145B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D68161-28CF-A7C7-BFC4-E265D3956F18}"/>
              </a:ext>
            </a:extLst>
          </p:cNvPr>
          <p:cNvSpPr>
            <a:spLocks noGrp="1"/>
          </p:cNvSpPr>
          <p:nvPr>
            <p:ph type="dt" sz="half" idx="10"/>
          </p:nvPr>
        </p:nvSpPr>
        <p:spPr/>
        <p:txBody>
          <a:bodyPr/>
          <a:lstStyle/>
          <a:p>
            <a:fld id="{9C0FA373-86CD-4313-B53A-A32EEB8908F0}" type="datetimeFigureOut">
              <a:rPr lang="en-US" smtClean="0"/>
              <a:t>4/8/2026</a:t>
            </a:fld>
            <a:endParaRPr lang="en-US"/>
          </a:p>
        </p:txBody>
      </p:sp>
      <p:sp>
        <p:nvSpPr>
          <p:cNvPr id="5" name="Footer Placeholder 4">
            <a:extLst>
              <a:ext uri="{FF2B5EF4-FFF2-40B4-BE49-F238E27FC236}">
                <a16:creationId xmlns:a16="http://schemas.microsoft.com/office/drawing/2014/main" id="{2FB1097C-DD12-82E3-E774-05ED64DB71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EA964F-EDEB-9B26-E916-F6D0A85433DF}"/>
              </a:ext>
            </a:extLst>
          </p:cNvPr>
          <p:cNvSpPr>
            <a:spLocks noGrp="1"/>
          </p:cNvSpPr>
          <p:nvPr>
            <p:ph type="sldNum" sz="quarter" idx="12"/>
          </p:nvPr>
        </p:nvSpPr>
        <p:spPr/>
        <p:txBody>
          <a:bodyPr/>
          <a:lstStyle/>
          <a:p>
            <a:fld id="{EE43DF71-D6BC-4C3F-9314-277DD42D4FF9}" type="slidenum">
              <a:rPr lang="en-US" smtClean="0"/>
              <a:t>‹#›</a:t>
            </a:fld>
            <a:endParaRPr lang="en-US"/>
          </a:p>
        </p:txBody>
      </p:sp>
    </p:spTree>
    <p:extLst>
      <p:ext uri="{BB962C8B-B14F-4D97-AF65-F5344CB8AC3E}">
        <p14:creationId xmlns:p14="http://schemas.microsoft.com/office/powerpoint/2010/main" val="4053908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AB91F-1F48-1C86-7070-B71E02B894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0E0001-DDB7-6A37-D908-69BA4AC85A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9A7D97-333C-CAB6-6F46-6FA9A3519988}"/>
              </a:ext>
            </a:extLst>
          </p:cNvPr>
          <p:cNvSpPr>
            <a:spLocks noGrp="1"/>
          </p:cNvSpPr>
          <p:nvPr>
            <p:ph type="dt" sz="half" idx="10"/>
          </p:nvPr>
        </p:nvSpPr>
        <p:spPr/>
        <p:txBody>
          <a:bodyPr/>
          <a:lstStyle/>
          <a:p>
            <a:fld id="{9C0FA373-86CD-4313-B53A-A32EEB8908F0}" type="datetimeFigureOut">
              <a:rPr lang="en-US" smtClean="0"/>
              <a:t>4/8/2026</a:t>
            </a:fld>
            <a:endParaRPr lang="en-US"/>
          </a:p>
        </p:txBody>
      </p:sp>
      <p:sp>
        <p:nvSpPr>
          <p:cNvPr id="5" name="Footer Placeholder 4">
            <a:extLst>
              <a:ext uri="{FF2B5EF4-FFF2-40B4-BE49-F238E27FC236}">
                <a16:creationId xmlns:a16="http://schemas.microsoft.com/office/drawing/2014/main" id="{1F1D1A97-00F7-6765-608B-061E3306CF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7F827D-CA0F-2D85-E1B3-4419A0AA37ED}"/>
              </a:ext>
            </a:extLst>
          </p:cNvPr>
          <p:cNvSpPr>
            <a:spLocks noGrp="1"/>
          </p:cNvSpPr>
          <p:nvPr>
            <p:ph type="sldNum" sz="quarter" idx="12"/>
          </p:nvPr>
        </p:nvSpPr>
        <p:spPr/>
        <p:txBody>
          <a:bodyPr/>
          <a:lstStyle/>
          <a:p>
            <a:fld id="{EE43DF71-D6BC-4C3F-9314-277DD42D4FF9}" type="slidenum">
              <a:rPr lang="en-US" smtClean="0"/>
              <a:t>‹#›</a:t>
            </a:fld>
            <a:endParaRPr lang="en-US"/>
          </a:p>
        </p:txBody>
      </p:sp>
    </p:spTree>
    <p:extLst>
      <p:ext uri="{BB962C8B-B14F-4D97-AF65-F5344CB8AC3E}">
        <p14:creationId xmlns:p14="http://schemas.microsoft.com/office/powerpoint/2010/main" val="1809153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B9A40-A831-308B-1579-D5F3337C06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6635756-BBFE-C79C-E1CB-C21D0E59B09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410A7A0-397E-D97C-C1CD-D9CEF229B5A0}"/>
              </a:ext>
            </a:extLst>
          </p:cNvPr>
          <p:cNvSpPr>
            <a:spLocks noGrp="1"/>
          </p:cNvSpPr>
          <p:nvPr>
            <p:ph type="dt" sz="half" idx="10"/>
          </p:nvPr>
        </p:nvSpPr>
        <p:spPr/>
        <p:txBody>
          <a:bodyPr/>
          <a:lstStyle/>
          <a:p>
            <a:fld id="{9C0FA373-86CD-4313-B53A-A32EEB8908F0}" type="datetimeFigureOut">
              <a:rPr lang="en-US" smtClean="0"/>
              <a:t>4/8/2026</a:t>
            </a:fld>
            <a:endParaRPr lang="en-US"/>
          </a:p>
        </p:txBody>
      </p:sp>
      <p:sp>
        <p:nvSpPr>
          <p:cNvPr id="5" name="Footer Placeholder 4">
            <a:extLst>
              <a:ext uri="{FF2B5EF4-FFF2-40B4-BE49-F238E27FC236}">
                <a16:creationId xmlns:a16="http://schemas.microsoft.com/office/drawing/2014/main" id="{4BF751CD-F29A-95A9-942C-306B022168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DDBE6A-AAA3-027E-11C8-6B92A6615DAC}"/>
              </a:ext>
            </a:extLst>
          </p:cNvPr>
          <p:cNvSpPr>
            <a:spLocks noGrp="1"/>
          </p:cNvSpPr>
          <p:nvPr>
            <p:ph type="sldNum" sz="quarter" idx="12"/>
          </p:nvPr>
        </p:nvSpPr>
        <p:spPr/>
        <p:txBody>
          <a:bodyPr/>
          <a:lstStyle/>
          <a:p>
            <a:fld id="{EE43DF71-D6BC-4C3F-9314-277DD42D4FF9}" type="slidenum">
              <a:rPr lang="en-US" smtClean="0"/>
              <a:t>‹#›</a:t>
            </a:fld>
            <a:endParaRPr lang="en-US"/>
          </a:p>
        </p:txBody>
      </p:sp>
    </p:spTree>
    <p:extLst>
      <p:ext uri="{BB962C8B-B14F-4D97-AF65-F5344CB8AC3E}">
        <p14:creationId xmlns:p14="http://schemas.microsoft.com/office/powerpoint/2010/main" val="984903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457BC-4FDB-F6E6-3610-E835E359C3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20A9AE-E43E-35E5-7352-A0F6D128A34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FBF014-D463-B232-1D04-36A08973D0E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0D38EC-80D2-7446-5F8C-0D0757D94294}"/>
              </a:ext>
            </a:extLst>
          </p:cNvPr>
          <p:cNvSpPr>
            <a:spLocks noGrp="1"/>
          </p:cNvSpPr>
          <p:nvPr>
            <p:ph type="dt" sz="half" idx="10"/>
          </p:nvPr>
        </p:nvSpPr>
        <p:spPr/>
        <p:txBody>
          <a:bodyPr/>
          <a:lstStyle/>
          <a:p>
            <a:fld id="{9C0FA373-86CD-4313-B53A-A32EEB8908F0}" type="datetimeFigureOut">
              <a:rPr lang="en-US" smtClean="0"/>
              <a:t>4/8/2026</a:t>
            </a:fld>
            <a:endParaRPr lang="en-US"/>
          </a:p>
        </p:txBody>
      </p:sp>
      <p:sp>
        <p:nvSpPr>
          <p:cNvPr id="6" name="Footer Placeholder 5">
            <a:extLst>
              <a:ext uri="{FF2B5EF4-FFF2-40B4-BE49-F238E27FC236}">
                <a16:creationId xmlns:a16="http://schemas.microsoft.com/office/drawing/2014/main" id="{DD7976C0-CE8A-4C9D-D8A2-60AEA850F3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B8C214-BAD5-D9C7-7AFB-DA0FBA3AB110}"/>
              </a:ext>
            </a:extLst>
          </p:cNvPr>
          <p:cNvSpPr>
            <a:spLocks noGrp="1"/>
          </p:cNvSpPr>
          <p:nvPr>
            <p:ph type="sldNum" sz="quarter" idx="12"/>
          </p:nvPr>
        </p:nvSpPr>
        <p:spPr/>
        <p:txBody>
          <a:bodyPr/>
          <a:lstStyle/>
          <a:p>
            <a:fld id="{EE43DF71-D6BC-4C3F-9314-277DD42D4FF9}" type="slidenum">
              <a:rPr lang="en-US" smtClean="0"/>
              <a:t>‹#›</a:t>
            </a:fld>
            <a:endParaRPr lang="en-US"/>
          </a:p>
        </p:txBody>
      </p:sp>
    </p:spTree>
    <p:extLst>
      <p:ext uri="{BB962C8B-B14F-4D97-AF65-F5344CB8AC3E}">
        <p14:creationId xmlns:p14="http://schemas.microsoft.com/office/powerpoint/2010/main" val="39515992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282D9-0188-9403-DE3E-11CE470A8A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D1FE7E2-97D0-9531-43E6-9DD8D4AFD5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BD9720A-B281-C482-E320-C570039576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CA6338-E8D7-690E-4C9F-7907F17493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9371F6F-18C5-17B4-468C-AA058D5333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24E13B-BD7F-09FC-4E60-A3426BE3A5F2}"/>
              </a:ext>
            </a:extLst>
          </p:cNvPr>
          <p:cNvSpPr>
            <a:spLocks noGrp="1"/>
          </p:cNvSpPr>
          <p:nvPr>
            <p:ph type="dt" sz="half" idx="10"/>
          </p:nvPr>
        </p:nvSpPr>
        <p:spPr/>
        <p:txBody>
          <a:bodyPr/>
          <a:lstStyle/>
          <a:p>
            <a:fld id="{9C0FA373-86CD-4313-B53A-A32EEB8908F0}" type="datetimeFigureOut">
              <a:rPr lang="en-US" smtClean="0"/>
              <a:t>4/8/2026</a:t>
            </a:fld>
            <a:endParaRPr lang="en-US"/>
          </a:p>
        </p:txBody>
      </p:sp>
      <p:sp>
        <p:nvSpPr>
          <p:cNvPr id="8" name="Footer Placeholder 7">
            <a:extLst>
              <a:ext uri="{FF2B5EF4-FFF2-40B4-BE49-F238E27FC236}">
                <a16:creationId xmlns:a16="http://schemas.microsoft.com/office/drawing/2014/main" id="{C75968EA-AB46-80A6-5B8A-4AFDBE38952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83528E-8E95-9164-3CE1-F88B088F9F59}"/>
              </a:ext>
            </a:extLst>
          </p:cNvPr>
          <p:cNvSpPr>
            <a:spLocks noGrp="1"/>
          </p:cNvSpPr>
          <p:nvPr>
            <p:ph type="sldNum" sz="quarter" idx="12"/>
          </p:nvPr>
        </p:nvSpPr>
        <p:spPr/>
        <p:txBody>
          <a:bodyPr/>
          <a:lstStyle/>
          <a:p>
            <a:fld id="{EE43DF71-D6BC-4C3F-9314-277DD42D4FF9}" type="slidenum">
              <a:rPr lang="en-US" smtClean="0"/>
              <a:t>‹#›</a:t>
            </a:fld>
            <a:endParaRPr lang="en-US"/>
          </a:p>
        </p:txBody>
      </p:sp>
    </p:spTree>
    <p:extLst>
      <p:ext uri="{BB962C8B-B14F-4D97-AF65-F5344CB8AC3E}">
        <p14:creationId xmlns:p14="http://schemas.microsoft.com/office/powerpoint/2010/main" val="2930980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65DC2-5756-D699-0B98-178AB0F07C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D678F4-4F76-0DDB-47AB-4BD588E41DE7}"/>
              </a:ext>
            </a:extLst>
          </p:cNvPr>
          <p:cNvSpPr>
            <a:spLocks noGrp="1"/>
          </p:cNvSpPr>
          <p:nvPr>
            <p:ph type="dt" sz="half" idx="10"/>
          </p:nvPr>
        </p:nvSpPr>
        <p:spPr/>
        <p:txBody>
          <a:bodyPr/>
          <a:lstStyle/>
          <a:p>
            <a:fld id="{9C0FA373-86CD-4313-B53A-A32EEB8908F0}" type="datetimeFigureOut">
              <a:rPr lang="en-US" smtClean="0"/>
              <a:t>4/8/2026</a:t>
            </a:fld>
            <a:endParaRPr lang="en-US"/>
          </a:p>
        </p:txBody>
      </p:sp>
      <p:sp>
        <p:nvSpPr>
          <p:cNvPr id="4" name="Footer Placeholder 3">
            <a:extLst>
              <a:ext uri="{FF2B5EF4-FFF2-40B4-BE49-F238E27FC236}">
                <a16:creationId xmlns:a16="http://schemas.microsoft.com/office/drawing/2014/main" id="{D06FE53D-D368-9022-1D49-5A6C4C2812B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2DD46D-03CC-A478-7914-9DCDCD751C2C}"/>
              </a:ext>
            </a:extLst>
          </p:cNvPr>
          <p:cNvSpPr>
            <a:spLocks noGrp="1"/>
          </p:cNvSpPr>
          <p:nvPr>
            <p:ph type="sldNum" sz="quarter" idx="12"/>
          </p:nvPr>
        </p:nvSpPr>
        <p:spPr/>
        <p:txBody>
          <a:bodyPr/>
          <a:lstStyle/>
          <a:p>
            <a:fld id="{EE43DF71-D6BC-4C3F-9314-277DD42D4FF9}" type="slidenum">
              <a:rPr lang="en-US" smtClean="0"/>
              <a:t>‹#›</a:t>
            </a:fld>
            <a:endParaRPr lang="en-US"/>
          </a:p>
        </p:txBody>
      </p:sp>
    </p:spTree>
    <p:extLst>
      <p:ext uri="{BB962C8B-B14F-4D97-AF65-F5344CB8AC3E}">
        <p14:creationId xmlns:p14="http://schemas.microsoft.com/office/powerpoint/2010/main" val="224051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3766B29-6FD3-AA1E-E238-2AE7812E9559}"/>
              </a:ext>
            </a:extLst>
          </p:cNvPr>
          <p:cNvSpPr>
            <a:spLocks noGrp="1"/>
          </p:cNvSpPr>
          <p:nvPr>
            <p:ph type="dt" sz="half" idx="10"/>
          </p:nvPr>
        </p:nvSpPr>
        <p:spPr/>
        <p:txBody>
          <a:bodyPr/>
          <a:lstStyle/>
          <a:p>
            <a:fld id="{9C0FA373-86CD-4313-B53A-A32EEB8908F0}" type="datetimeFigureOut">
              <a:rPr lang="en-US" smtClean="0"/>
              <a:t>4/8/2026</a:t>
            </a:fld>
            <a:endParaRPr lang="en-US"/>
          </a:p>
        </p:txBody>
      </p:sp>
      <p:sp>
        <p:nvSpPr>
          <p:cNvPr id="3" name="Footer Placeholder 2">
            <a:extLst>
              <a:ext uri="{FF2B5EF4-FFF2-40B4-BE49-F238E27FC236}">
                <a16:creationId xmlns:a16="http://schemas.microsoft.com/office/drawing/2014/main" id="{5CA8BC3B-3A2E-380E-DB7E-69A4E7287C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B52155-A753-7ADA-2023-EBD3400538CF}"/>
              </a:ext>
            </a:extLst>
          </p:cNvPr>
          <p:cNvSpPr>
            <a:spLocks noGrp="1"/>
          </p:cNvSpPr>
          <p:nvPr>
            <p:ph type="sldNum" sz="quarter" idx="12"/>
          </p:nvPr>
        </p:nvSpPr>
        <p:spPr/>
        <p:txBody>
          <a:bodyPr/>
          <a:lstStyle/>
          <a:p>
            <a:fld id="{EE43DF71-D6BC-4C3F-9314-277DD42D4FF9}" type="slidenum">
              <a:rPr lang="en-US" smtClean="0"/>
              <a:t>‹#›</a:t>
            </a:fld>
            <a:endParaRPr lang="en-US"/>
          </a:p>
        </p:txBody>
      </p:sp>
    </p:spTree>
    <p:extLst>
      <p:ext uri="{BB962C8B-B14F-4D97-AF65-F5344CB8AC3E}">
        <p14:creationId xmlns:p14="http://schemas.microsoft.com/office/powerpoint/2010/main" val="709696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4E9E4-5288-15CD-4153-B9D9784774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D78067-25C4-EF7C-3463-B0F1139346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3C6B93F-4264-9125-651F-9C3A825812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077BF7-4AAC-1A0E-B651-8D3786ED1519}"/>
              </a:ext>
            </a:extLst>
          </p:cNvPr>
          <p:cNvSpPr>
            <a:spLocks noGrp="1"/>
          </p:cNvSpPr>
          <p:nvPr>
            <p:ph type="dt" sz="half" idx="10"/>
          </p:nvPr>
        </p:nvSpPr>
        <p:spPr/>
        <p:txBody>
          <a:bodyPr/>
          <a:lstStyle/>
          <a:p>
            <a:fld id="{9C0FA373-86CD-4313-B53A-A32EEB8908F0}" type="datetimeFigureOut">
              <a:rPr lang="en-US" smtClean="0"/>
              <a:t>4/8/2026</a:t>
            </a:fld>
            <a:endParaRPr lang="en-US"/>
          </a:p>
        </p:txBody>
      </p:sp>
      <p:sp>
        <p:nvSpPr>
          <p:cNvPr id="6" name="Footer Placeholder 5">
            <a:extLst>
              <a:ext uri="{FF2B5EF4-FFF2-40B4-BE49-F238E27FC236}">
                <a16:creationId xmlns:a16="http://schemas.microsoft.com/office/drawing/2014/main" id="{55310983-FC43-3573-7795-7310E25733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7C5893-182F-DEA7-9111-C5272D40A4B8}"/>
              </a:ext>
            </a:extLst>
          </p:cNvPr>
          <p:cNvSpPr>
            <a:spLocks noGrp="1"/>
          </p:cNvSpPr>
          <p:nvPr>
            <p:ph type="sldNum" sz="quarter" idx="12"/>
          </p:nvPr>
        </p:nvSpPr>
        <p:spPr/>
        <p:txBody>
          <a:bodyPr/>
          <a:lstStyle/>
          <a:p>
            <a:fld id="{EE43DF71-D6BC-4C3F-9314-277DD42D4FF9}" type="slidenum">
              <a:rPr lang="en-US" smtClean="0"/>
              <a:t>‹#›</a:t>
            </a:fld>
            <a:endParaRPr lang="en-US"/>
          </a:p>
        </p:txBody>
      </p:sp>
    </p:spTree>
    <p:extLst>
      <p:ext uri="{BB962C8B-B14F-4D97-AF65-F5344CB8AC3E}">
        <p14:creationId xmlns:p14="http://schemas.microsoft.com/office/powerpoint/2010/main" val="354229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EB8926-3634-D2E4-619F-EC24994649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20F03C-FCD7-6B58-7EBA-7E8F8F3271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EEE92A-E957-D80D-7343-00E2EDDAEA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EF2AED-6893-E2B1-6D48-FBCEDA8C45D1}"/>
              </a:ext>
            </a:extLst>
          </p:cNvPr>
          <p:cNvSpPr>
            <a:spLocks noGrp="1"/>
          </p:cNvSpPr>
          <p:nvPr>
            <p:ph type="dt" sz="half" idx="10"/>
          </p:nvPr>
        </p:nvSpPr>
        <p:spPr/>
        <p:txBody>
          <a:bodyPr/>
          <a:lstStyle/>
          <a:p>
            <a:fld id="{9C0FA373-86CD-4313-B53A-A32EEB8908F0}" type="datetimeFigureOut">
              <a:rPr lang="en-US" smtClean="0"/>
              <a:t>4/8/2026</a:t>
            </a:fld>
            <a:endParaRPr lang="en-US"/>
          </a:p>
        </p:txBody>
      </p:sp>
      <p:sp>
        <p:nvSpPr>
          <p:cNvPr id="6" name="Footer Placeholder 5">
            <a:extLst>
              <a:ext uri="{FF2B5EF4-FFF2-40B4-BE49-F238E27FC236}">
                <a16:creationId xmlns:a16="http://schemas.microsoft.com/office/drawing/2014/main" id="{0D4D500C-42A2-A866-52A6-88A1986669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41D342-51FA-4D86-B6AE-0654FF3DA143}"/>
              </a:ext>
            </a:extLst>
          </p:cNvPr>
          <p:cNvSpPr>
            <a:spLocks noGrp="1"/>
          </p:cNvSpPr>
          <p:nvPr>
            <p:ph type="sldNum" sz="quarter" idx="12"/>
          </p:nvPr>
        </p:nvSpPr>
        <p:spPr/>
        <p:txBody>
          <a:bodyPr/>
          <a:lstStyle/>
          <a:p>
            <a:fld id="{EE43DF71-D6BC-4C3F-9314-277DD42D4FF9}" type="slidenum">
              <a:rPr lang="en-US" smtClean="0"/>
              <a:t>‹#›</a:t>
            </a:fld>
            <a:endParaRPr lang="en-US"/>
          </a:p>
        </p:txBody>
      </p:sp>
    </p:spTree>
    <p:extLst>
      <p:ext uri="{BB962C8B-B14F-4D97-AF65-F5344CB8AC3E}">
        <p14:creationId xmlns:p14="http://schemas.microsoft.com/office/powerpoint/2010/main" val="4170583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41D5B4-674D-89E5-D9D7-1E2BCC344C1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BDE295F-6CF7-51B9-5778-B6720EBAB48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EC1558-A03B-A460-14D8-223F2E31F3A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C0FA373-86CD-4313-B53A-A32EEB8908F0}" type="datetimeFigureOut">
              <a:rPr lang="en-US" smtClean="0"/>
              <a:t>4/8/2026</a:t>
            </a:fld>
            <a:endParaRPr lang="en-US"/>
          </a:p>
        </p:txBody>
      </p:sp>
      <p:sp>
        <p:nvSpPr>
          <p:cNvPr id="5" name="Footer Placeholder 4">
            <a:extLst>
              <a:ext uri="{FF2B5EF4-FFF2-40B4-BE49-F238E27FC236}">
                <a16:creationId xmlns:a16="http://schemas.microsoft.com/office/drawing/2014/main" id="{DD83F53A-8B55-6CBB-6234-CA05DF79A9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BC99FAFD-7222-97E3-DAB1-5D1E54BE2E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E43DF71-D6BC-4C3F-9314-277DD42D4FF9}" type="slidenum">
              <a:rPr lang="en-US" smtClean="0"/>
              <a:t>‹#›</a:t>
            </a:fld>
            <a:endParaRPr lang="en-US"/>
          </a:p>
        </p:txBody>
      </p:sp>
    </p:spTree>
    <p:extLst>
      <p:ext uri="{BB962C8B-B14F-4D97-AF65-F5344CB8AC3E}">
        <p14:creationId xmlns:p14="http://schemas.microsoft.com/office/powerpoint/2010/main" val="2646512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atef@cea.org"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customXml" Target="../ink/ink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hyperlink" Target="https://portal.ct.gov/-/media/SDE/Digest/2023-24/CTGuidelines2023.pdf"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customXml" Target="../ink/ink2.xml"/><Relationship Id="rId7" Type="http://schemas.openxmlformats.org/officeDocument/2006/relationships/customXml" Target="../ink/ink4.xml"/><Relationship Id="rId2" Type="http://schemas.openxmlformats.org/officeDocument/2006/relationships/hyperlink" Target="https://portal.ct.gov/-/media/SDE/Digest/2023-24/CTGuidelines2023.pdf"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customXml" Target="../ink/ink3.xml"/><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customXml" Target="../ink/ink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ustomXml" Target="../ink/ink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B1F3722-5B2A-55BF-740D-04FB99654D49}"/>
              </a:ext>
            </a:extLst>
          </p:cNvPr>
          <p:cNvPicPr>
            <a:picLocks noChangeAspect="1"/>
          </p:cNvPicPr>
          <p:nvPr/>
        </p:nvPicPr>
        <p:blipFill>
          <a:blip r:embed="rId2"/>
          <a:srcRect l="1568" r="4315" b="-1"/>
          <a:stretch>
            <a:fillRect/>
          </a:stretch>
        </p:blipFill>
        <p:spPr>
          <a:xfrm>
            <a:off x="1" y="10"/>
            <a:ext cx="9669642" cy="6857990"/>
          </a:xfrm>
          <a:prstGeom prst="rect">
            <a:avLst/>
          </a:prstGeom>
        </p:spPr>
      </p:pic>
      <p:sp>
        <p:nvSpPr>
          <p:cNvPr id="12" name="Rectangle 1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E0BEED3-E427-3E96-D245-D7C30FA52D13}"/>
              </a:ext>
            </a:extLst>
          </p:cNvPr>
          <p:cNvSpPr>
            <a:spLocks noGrp="1"/>
          </p:cNvSpPr>
          <p:nvPr>
            <p:ph type="ctrTitle"/>
          </p:nvPr>
        </p:nvSpPr>
        <p:spPr>
          <a:xfrm>
            <a:off x="7935402" y="743447"/>
            <a:ext cx="3445765" cy="3692028"/>
          </a:xfrm>
          <a:noFill/>
        </p:spPr>
        <p:txBody>
          <a:bodyPr>
            <a:normAutofit/>
          </a:bodyPr>
          <a:lstStyle/>
          <a:p>
            <a:pPr algn="l"/>
            <a:r>
              <a:rPr lang="en-US" sz="5200" dirty="0"/>
              <a:t>Tiered Supports &amp; Corrective Action</a:t>
            </a:r>
          </a:p>
        </p:txBody>
      </p:sp>
      <p:sp>
        <p:nvSpPr>
          <p:cNvPr id="3" name="Subtitle 2">
            <a:extLst>
              <a:ext uri="{FF2B5EF4-FFF2-40B4-BE49-F238E27FC236}">
                <a16:creationId xmlns:a16="http://schemas.microsoft.com/office/drawing/2014/main" id="{041EC21F-E9E5-49BF-81EB-CA536415EC3E}"/>
              </a:ext>
            </a:extLst>
          </p:cNvPr>
          <p:cNvSpPr>
            <a:spLocks noGrp="1"/>
          </p:cNvSpPr>
          <p:nvPr>
            <p:ph type="subTitle" idx="1"/>
          </p:nvPr>
        </p:nvSpPr>
        <p:spPr>
          <a:xfrm>
            <a:off x="7935403" y="4629234"/>
            <a:ext cx="3445766" cy="1485319"/>
          </a:xfrm>
          <a:noFill/>
        </p:spPr>
        <p:txBody>
          <a:bodyPr>
            <a:normAutofit/>
          </a:bodyPr>
          <a:lstStyle/>
          <a:p>
            <a:pPr algn="l"/>
            <a:r>
              <a:rPr lang="en-US" sz="1500" dirty="0"/>
              <a:t>Connecticut Education Association </a:t>
            </a:r>
          </a:p>
          <a:p>
            <a:pPr algn="l"/>
            <a:r>
              <a:rPr lang="en-US" sz="1500" dirty="0"/>
              <a:t>Department of Policy, Research &amp; Government Relations</a:t>
            </a:r>
          </a:p>
          <a:p>
            <a:pPr algn="l"/>
            <a:r>
              <a:rPr lang="en-US" sz="1500" dirty="0"/>
              <a:t>Contact Kate Field at </a:t>
            </a:r>
            <a:r>
              <a:rPr lang="en-US" sz="1500" dirty="0">
                <a:hlinkClick r:id="rId3"/>
              </a:rPr>
              <a:t>Katef@cea.org</a:t>
            </a:r>
            <a:r>
              <a:rPr lang="en-US" sz="1500" dirty="0"/>
              <a:t> with questions</a:t>
            </a:r>
          </a:p>
        </p:txBody>
      </p:sp>
      <p:pic>
        <p:nvPicPr>
          <p:cNvPr id="4" name="Picture 3" descr="A red apple with a black background&#10;&#10;Description automatically generated">
            <a:extLst>
              <a:ext uri="{FF2B5EF4-FFF2-40B4-BE49-F238E27FC236}">
                <a16:creationId xmlns:a16="http://schemas.microsoft.com/office/drawing/2014/main" id="{92EE4B6F-9E4D-C3CA-4348-F3C8270C6D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81248" y="234270"/>
            <a:ext cx="1093038" cy="888093"/>
          </a:xfrm>
          <a:prstGeom prst="rect">
            <a:avLst/>
          </a:prstGeom>
        </p:spPr>
      </p:pic>
    </p:spTree>
    <p:extLst>
      <p:ext uri="{BB962C8B-B14F-4D97-AF65-F5344CB8AC3E}">
        <p14:creationId xmlns:p14="http://schemas.microsoft.com/office/powerpoint/2010/main" val="1748931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4FE83-3275-809F-B2F7-4954E4AD3C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2">
            <a:extLst>
              <a:ext uri="{FF2B5EF4-FFF2-40B4-BE49-F238E27FC236}">
                <a16:creationId xmlns:a16="http://schemas.microsoft.com/office/drawing/2014/main" id="{4DEE2E51-E377-4F45-A31A-98B96E8AD509}"/>
              </a:ext>
            </a:extLst>
          </p:cNvPr>
          <p:cNvSpPr>
            <a:spLocks noChangeArrowheads="1"/>
          </p:cNvSpPr>
          <p:nvPr/>
        </p:nvSpPr>
        <p:spPr bwMode="auto">
          <a:xfrm>
            <a:off x="152400" y="152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a:extLst>
              <a:ext uri="{FF2B5EF4-FFF2-40B4-BE49-F238E27FC236}">
                <a16:creationId xmlns:a16="http://schemas.microsoft.com/office/drawing/2014/main" id="{C2E6705C-C63A-BE81-9C74-C7F713E4E7E0}"/>
              </a:ext>
            </a:extLst>
          </p:cNvPr>
          <p:cNvPicPr>
            <a:picLocks noChangeAspect="1"/>
          </p:cNvPicPr>
          <p:nvPr/>
        </p:nvPicPr>
        <p:blipFill>
          <a:blip r:embed="rId2"/>
          <a:stretch>
            <a:fillRect/>
          </a:stretch>
        </p:blipFill>
        <p:spPr>
          <a:xfrm>
            <a:off x="575492" y="318653"/>
            <a:ext cx="11041016" cy="6220693"/>
          </a:xfrm>
          <a:prstGeom prst="rect">
            <a:avLst/>
          </a:prstGeom>
        </p:spPr>
      </p:pic>
      <p:pic>
        <p:nvPicPr>
          <p:cNvPr id="6" name="Picture 5" descr="A stick figure drawing of a person holding a gas tank">
            <a:extLst>
              <a:ext uri="{FF2B5EF4-FFF2-40B4-BE49-F238E27FC236}">
                <a16:creationId xmlns:a16="http://schemas.microsoft.com/office/drawing/2014/main" id="{029738CB-18FA-C6F4-64FA-F2FBA85D56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6384" y="152400"/>
            <a:ext cx="2089188" cy="1749696"/>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74C47803-A8B2-D9F7-43BE-F6A7146E2D9F}"/>
                  </a:ext>
                </a:extLst>
              </p14:cNvPr>
              <p14:cNvContentPartPr/>
              <p14:nvPr/>
            </p14:nvContentPartPr>
            <p14:xfrm>
              <a:off x="2045949" y="2318640"/>
              <a:ext cx="882000" cy="720"/>
            </p14:xfrm>
          </p:contentPart>
        </mc:Choice>
        <mc:Fallback xmlns="">
          <p:pic>
            <p:nvPicPr>
              <p:cNvPr id="7" name="Ink 6">
                <a:extLst>
                  <a:ext uri="{FF2B5EF4-FFF2-40B4-BE49-F238E27FC236}">
                    <a16:creationId xmlns:a16="http://schemas.microsoft.com/office/drawing/2014/main" id="{74C47803-A8B2-D9F7-43BE-F6A7146E2D9F}"/>
                  </a:ext>
                </a:extLst>
              </p:cNvPr>
              <p:cNvPicPr/>
              <p:nvPr/>
            </p:nvPicPr>
            <p:blipFill>
              <a:blip r:embed="rId5"/>
              <a:stretch>
                <a:fillRect/>
              </a:stretch>
            </p:blipFill>
            <p:spPr>
              <a:xfrm>
                <a:off x="1992309" y="2102640"/>
                <a:ext cx="989640" cy="432000"/>
              </a:xfrm>
              <a:prstGeom prst="rect">
                <a:avLst/>
              </a:prstGeom>
            </p:spPr>
          </p:pic>
        </mc:Fallback>
      </mc:AlternateContent>
    </p:spTree>
    <p:extLst>
      <p:ext uri="{BB962C8B-B14F-4D97-AF65-F5344CB8AC3E}">
        <p14:creationId xmlns:p14="http://schemas.microsoft.com/office/powerpoint/2010/main" val="2971474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56B6D-8FD2-C509-82BB-A54A4A1DE696}"/>
              </a:ext>
            </a:extLst>
          </p:cNvPr>
          <p:cNvSpPr>
            <a:spLocks noGrp="1"/>
          </p:cNvSpPr>
          <p:nvPr>
            <p:ph type="title"/>
          </p:nvPr>
        </p:nvSpPr>
        <p:spPr>
          <a:xfrm>
            <a:off x="914400" y="136525"/>
            <a:ext cx="10515600" cy="1325563"/>
          </a:xfrm>
        </p:spPr>
        <p:txBody>
          <a:bodyPr/>
          <a:lstStyle/>
          <a:p>
            <a:pPr algn="ctr"/>
            <a:r>
              <a:rPr lang="en-US" dirty="0"/>
              <a:t>Focus on the PDEC &amp; PD/Training</a:t>
            </a:r>
          </a:p>
        </p:txBody>
      </p:sp>
      <p:sp>
        <p:nvSpPr>
          <p:cNvPr id="3" name="Content Placeholder 2">
            <a:extLst>
              <a:ext uri="{FF2B5EF4-FFF2-40B4-BE49-F238E27FC236}">
                <a16:creationId xmlns:a16="http://schemas.microsoft.com/office/drawing/2014/main" id="{17F3E91F-700E-665D-D91D-CFC84E716618}"/>
              </a:ext>
            </a:extLst>
          </p:cNvPr>
          <p:cNvSpPr>
            <a:spLocks noGrp="1"/>
          </p:cNvSpPr>
          <p:nvPr>
            <p:ph idx="1"/>
          </p:nvPr>
        </p:nvSpPr>
        <p:spPr>
          <a:xfrm>
            <a:off x="914400" y="1204118"/>
            <a:ext cx="10635916" cy="5328171"/>
          </a:xfrm>
        </p:spPr>
        <p:txBody>
          <a:bodyPr>
            <a:noAutofit/>
          </a:bodyPr>
          <a:lstStyle/>
          <a:p>
            <a:r>
              <a:rPr lang="en-US" sz="2400" dirty="0"/>
              <a:t>Ensure strong teacher representation on the PDEC,  including different roles, buildings, and grade levels</a:t>
            </a:r>
          </a:p>
          <a:p>
            <a:r>
              <a:rPr lang="en-US" sz="2400" dirty="0"/>
              <a:t>Clear operating procedures, norms, a definition of mutual agreement</a:t>
            </a:r>
          </a:p>
          <a:p>
            <a:r>
              <a:rPr lang="en-US" sz="2400" dirty="0"/>
              <a:t>Annual review and revision of TEVAL plan based on input from teachers and admin</a:t>
            </a:r>
          </a:p>
          <a:p>
            <a:r>
              <a:rPr lang="en-US" sz="2400" dirty="0"/>
              <a:t>Agreed upon vision, language, &amp; examples of tiered supports</a:t>
            </a:r>
          </a:p>
          <a:p>
            <a:r>
              <a:rPr lang="en-US" sz="2400" dirty="0"/>
              <a:t>PD planning for teachers &amp; admin (CEA’s Professional Learning catalogue may be helpful). The PDEC should be involved in making the annual PD plan.</a:t>
            </a:r>
          </a:p>
          <a:p>
            <a:r>
              <a:rPr lang="en-US" sz="2400" dirty="0"/>
              <a:t>Ongoing training for all evaluators in growth-oriented feedback, tiered supports, and regular calibration activities</a:t>
            </a:r>
          </a:p>
          <a:p>
            <a:r>
              <a:rPr lang="en-US" sz="2400" dirty="0"/>
              <a:t>Consider CEA’s PDEC tune-up workshop </a:t>
            </a:r>
          </a:p>
        </p:txBody>
      </p:sp>
      <p:pic>
        <p:nvPicPr>
          <p:cNvPr id="4" name="Picture 3" descr="A red apple with a black background&#10;&#10;Description automatically generated">
            <a:extLst>
              <a:ext uri="{FF2B5EF4-FFF2-40B4-BE49-F238E27FC236}">
                <a16:creationId xmlns:a16="http://schemas.microsoft.com/office/drawing/2014/main" id="{6D67769F-03C0-9660-0F58-00BA9ECD9A4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88302" y="234270"/>
            <a:ext cx="885983" cy="719861"/>
          </a:xfrm>
          <a:prstGeom prst="rect">
            <a:avLst/>
          </a:prstGeom>
        </p:spPr>
      </p:pic>
    </p:spTree>
    <p:extLst>
      <p:ext uri="{BB962C8B-B14F-4D97-AF65-F5344CB8AC3E}">
        <p14:creationId xmlns:p14="http://schemas.microsoft.com/office/powerpoint/2010/main" val="256392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D1E77-5805-6B88-6332-8E53B9ADD4CF}"/>
              </a:ext>
            </a:extLst>
          </p:cNvPr>
          <p:cNvSpPr>
            <a:spLocks noGrp="1"/>
          </p:cNvSpPr>
          <p:nvPr>
            <p:ph type="title"/>
          </p:nvPr>
        </p:nvSpPr>
        <p:spPr>
          <a:xfrm>
            <a:off x="640080" y="325369"/>
            <a:ext cx="4368602" cy="1956841"/>
          </a:xfrm>
        </p:spPr>
        <p:txBody>
          <a:bodyPr anchor="b">
            <a:normAutofit fontScale="90000"/>
          </a:bodyPr>
          <a:lstStyle/>
          <a:p>
            <a:r>
              <a:rPr lang="en-US" sz="5000" dirty="0"/>
              <a:t>Educator Evaluation Guidelines</a:t>
            </a:r>
          </a:p>
        </p:txBody>
      </p:sp>
      <p:sp>
        <p:nvSpPr>
          <p:cNvPr id="5" name="Content Placeholder 4">
            <a:extLst>
              <a:ext uri="{FF2B5EF4-FFF2-40B4-BE49-F238E27FC236}">
                <a16:creationId xmlns:a16="http://schemas.microsoft.com/office/drawing/2014/main" id="{BEF783AC-1EE0-A624-31F3-03377063033A}"/>
              </a:ext>
            </a:extLst>
          </p:cNvPr>
          <p:cNvSpPr>
            <a:spLocks noGrp="1"/>
          </p:cNvSpPr>
          <p:nvPr>
            <p:ph idx="1"/>
          </p:nvPr>
        </p:nvSpPr>
        <p:spPr>
          <a:xfrm>
            <a:off x="640080" y="2872899"/>
            <a:ext cx="4243589" cy="3320668"/>
          </a:xfrm>
        </p:spPr>
        <p:txBody>
          <a:bodyPr>
            <a:normAutofit fontScale="85000" lnSpcReduction="10000"/>
          </a:bodyPr>
          <a:lstStyle/>
          <a:p>
            <a:r>
              <a:rPr lang="en-US" dirty="0"/>
              <a:t>Support educator growth and agency</a:t>
            </a:r>
          </a:p>
          <a:p>
            <a:r>
              <a:rPr lang="en-US" dirty="0"/>
              <a:t>Allow for differentiation of roles</a:t>
            </a:r>
          </a:p>
          <a:p>
            <a:r>
              <a:rPr lang="en-US" dirty="0"/>
              <a:t>Simplify and reduce burdens</a:t>
            </a:r>
          </a:p>
          <a:p>
            <a:r>
              <a:rPr lang="en-US" dirty="0"/>
              <a:t>Focus on the growth of the whole child</a:t>
            </a:r>
          </a:p>
          <a:p>
            <a:r>
              <a:rPr lang="en-US" dirty="0"/>
              <a:t>Eliminate ratings and required SLOs</a:t>
            </a:r>
          </a:p>
          <a:p>
            <a:endParaRPr lang="en-US" sz="2200" dirty="0"/>
          </a:p>
        </p:txBody>
      </p:sp>
      <p:pic>
        <p:nvPicPr>
          <p:cNvPr id="7" name="Picture 6" descr="Plant growing in a concrete crack">
            <a:extLst>
              <a:ext uri="{FF2B5EF4-FFF2-40B4-BE49-F238E27FC236}">
                <a16:creationId xmlns:a16="http://schemas.microsoft.com/office/drawing/2014/main" id="{B72F0803-96DB-D0A9-02D9-1D722FF94FCE}"/>
              </a:ext>
            </a:extLst>
          </p:cNvPr>
          <p:cNvPicPr>
            <a:picLocks noChangeAspect="1"/>
          </p:cNvPicPr>
          <p:nvPr/>
        </p:nvPicPr>
        <p:blipFill rotWithShape="1">
          <a:blip r:embed="rId3"/>
          <a:srcRect l="7207" r="25840"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436316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C9CE2-2F40-B675-D7AB-DA9DD19A10A5}"/>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200" dirty="0">
                <a:solidFill>
                  <a:schemeClr val="bg1"/>
                </a:solidFill>
              </a:rPr>
              <a:t>Tiered Support</a:t>
            </a:r>
            <a:r>
              <a:rPr lang="en-US" sz="2200" kern="1200" dirty="0">
                <a:solidFill>
                  <a:schemeClr val="bg1"/>
                </a:solidFill>
                <a:latin typeface="+mj-lt"/>
                <a:ea typeface="+mj-ea"/>
                <a:cs typeface="+mj-cs"/>
              </a:rPr>
              <a:t> Process</a:t>
            </a:r>
          </a:p>
        </p:txBody>
      </p:sp>
      <p:pic>
        <p:nvPicPr>
          <p:cNvPr id="4" name="Picture 3" descr="A diagram of tiers&#10;&#10;Description automatically generated">
            <a:extLst>
              <a:ext uri="{FF2B5EF4-FFF2-40B4-BE49-F238E27FC236}">
                <a16:creationId xmlns:a16="http://schemas.microsoft.com/office/drawing/2014/main" id="{E7873CC3-EDD2-E421-3396-E361D5D9DAAB}"/>
              </a:ext>
            </a:extLst>
          </p:cNvPr>
          <p:cNvPicPr>
            <a:picLocks noChangeAspect="1"/>
          </p:cNvPicPr>
          <p:nvPr/>
        </p:nvPicPr>
        <p:blipFill>
          <a:blip r:embed="rId2"/>
          <a:stretch>
            <a:fillRect/>
          </a:stretch>
        </p:blipFill>
        <p:spPr>
          <a:xfrm>
            <a:off x="4071257" y="1647347"/>
            <a:ext cx="7188199" cy="4887975"/>
          </a:xfrm>
          <a:prstGeom prst="rect">
            <a:avLst/>
          </a:prstGeom>
        </p:spPr>
      </p:pic>
      <p:sp>
        <p:nvSpPr>
          <p:cNvPr id="6" name="Rectangle: Rounded Corners 5">
            <a:extLst>
              <a:ext uri="{FF2B5EF4-FFF2-40B4-BE49-F238E27FC236}">
                <a16:creationId xmlns:a16="http://schemas.microsoft.com/office/drawing/2014/main" id="{538A475B-EB5C-9857-576C-9B31626FCC16}"/>
              </a:ext>
            </a:extLst>
          </p:cNvPr>
          <p:cNvSpPr/>
          <p:nvPr/>
        </p:nvSpPr>
        <p:spPr>
          <a:xfrm>
            <a:off x="7075714" y="471639"/>
            <a:ext cx="1306286" cy="866274"/>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7" name="TextBox 6">
            <a:extLst>
              <a:ext uri="{FF2B5EF4-FFF2-40B4-BE49-F238E27FC236}">
                <a16:creationId xmlns:a16="http://schemas.microsoft.com/office/drawing/2014/main" id="{E69A8C1A-2618-0450-0CE4-817DFF83BC57}"/>
              </a:ext>
            </a:extLst>
          </p:cNvPr>
          <p:cNvSpPr txBox="1"/>
          <p:nvPr/>
        </p:nvSpPr>
        <p:spPr>
          <a:xfrm>
            <a:off x="7075714" y="580598"/>
            <a:ext cx="1306286" cy="646331"/>
          </a:xfrm>
          <a:prstGeom prst="rect">
            <a:avLst/>
          </a:prstGeom>
          <a:noFill/>
        </p:spPr>
        <p:txBody>
          <a:bodyPr wrap="square" rtlCol="0">
            <a:spAutoFit/>
          </a:bodyPr>
          <a:lstStyle/>
          <a:p>
            <a:pPr algn="ctr"/>
            <a:r>
              <a:rPr lang="en-US" dirty="0">
                <a:solidFill>
                  <a:schemeClr val="bg1"/>
                </a:solidFill>
              </a:rPr>
              <a:t>Corrective Action</a:t>
            </a:r>
          </a:p>
        </p:txBody>
      </p:sp>
      <p:cxnSp>
        <p:nvCxnSpPr>
          <p:cNvPr id="9" name="Connector: Curved 8">
            <a:extLst>
              <a:ext uri="{FF2B5EF4-FFF2-40B4-BE49-F238E27FC236}">
                <a16:creationId xmlns:a16="http://schemas.microsoft.com/office/drawing/2014/main" id="{7641D563-3150-68F0-D2F5-5368BC6763D6}"/>
              </a:ext>
            </a:extLst>
          </p:cNvPr>
          <p:cNvCxnSpPr>
            <a:cxnSpLocks/>
          </p:cNvCxnSpPr>
          <p:nvPr/>
        </p:nvCxnSpPr>
        <p:spPr>
          <a:xfrm rot="5400000" flipH="1" flipV="1">
            <a:off x="6356269" y="1015673"/>
            <a:ext cx="743581" cy="519764"/>
          </a:xfrm>
          <a:prstGeom prst="curvedConnector2">
            <a:avLst/>
          </a:prstGeom>
          <a:ln>
            <a:headEnd type="none" w="med" len="med"/>
            <a:tailEnd type="arrow" w="med" len="med"/>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533938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0BBEB23-7D4B-C05C-0CC2-FACADD8B9823}"/>
              </a:ext>
            </a:extLst>
          </p:cNvPr>
          <p:cNvSpPr txBox="1"/>
          <p:nvPr/>
        </p:nvSpPr>
        <p:spPr>
          <a:xfrm>
            <a:off x="1541531" y="1443841"/>
            <a:ext cx="9339943" cy="3970318"/>
          </a:xfrm>
          <a:prstGeom prst="rect">
            <a:avLst/>
          </a:prstGeom>
          <a:noFill/>
        </p:spPr>
        <p:txBody>
          <a:bodyPr wrap="square">
            <a:spAutoFit/>
          </a:bodyPr>
          <a:lstStyle/>
          <a:p>
            <a:r>
              <a:rPr lang="en-US" sz="2800" dirty="0"/>
              <a:t>A pattern of persistent lack of growth and reflection or resistance to growth-oriented feedback should lead to advancing levels of support with a defined process for placing an educator on a corrective support plan with indicators of success for transitioning out of it. The corrective support plan shall be developed in consultation with the educator and their exclusive bargaining representative for certified teachers chosen pursuant to C.G.S. §10-153b.</a:t>
            </a:r>
          </a:p>
        </p:txBody>
      </p:sp>
      <p:sp>
        <p:nvSpPr>
          <p:cNvPr id="5" name="TextBox 4">
            <a:extLst>
              <a:ext uri="{FF2B5EF4-FFF2-40B4-BE49-F238E27FC236}">
                <a16:creationId xmlns:a16="http://schemas.microsoft.com/office/drawing/2014/main" id="{71E6623E-277E-4461-3F9F-9592A0317878}"/>
              </a:ext>
            </a:extLst>
          </p:cNvPr>
          <p:cNvSpPr txBox="1"/>
          <p:nvPr/>
        </p:nvSpPr>
        <p:spPr>
          <a:xfrm>
            <a:off x="1426029" y="5758543"/>
            <a:ext cx="9035142" cy="584775"/>
          </a:xfrm>
          <a:prstGeom prst="rect">
            <a:avLst/>
          </a:prstGeom>
          <a:noFill/>
        </p:spPr>
        <p:txBody>
          <a:bodyPr wrap="square" rtlCol="0">
            <a:spAutoFit/>
          </a:bodyPr>
          <a:lstStyle/>
          <a:p>
            <a:r>
              <a:rPr lang="en-US" sz="1600" dirty="0">
                <a:hlinkClick r:id="rId2"/>
              </a:rPr>
              <a:t>Connecticut Guidelines for Educator and Leader Evaluation and Support 2023 (CT Guidelines 2023)</a:t>
            </a:r>
            <a:r>
              <a:rPr lang="en-US" sz="1600" dirty="0"/>
              <a:t>, p. 10</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55894860-69D4-4A7D-0893-2A228729F1ED}"/>
                  </a:ext>
                </a:extLst>
              </p14:cNvPr>
              <p14:cNvContentPartPr/>
              <p14:nvPr/>
            </p14:nvContentPartPr>
            <p14:xfrm>
              <a:off x="1599549" y="1730400"/>
              <a:ext cx="5640840" cy="720"/>
            </p14:xfrm>
          </p:contentPart>
        </mc:Choice>
        <mc:Fallback xmlns="">
          <p:pic>
            <p:nvPicPr>
              <p:cNvPr id="3" name="Ink 2">
                <a:extLst>
                  <a:ext uri="{FF2B5EF4-FFF2-40B4-BE49-F238E27FC236}">
                    <a16:creationId xmlns:a16="http://schemas.microsoft.com/office/drawing/2014/main" id="{55894860-69D4-4A7D-0893-2A228729F1ED}"/>
                  </a:ext>
                </a:extLst>
              </p:cNvPr>
              <p:cNvPicPr/>
              <p:nvPr/>
            </p:nvPicPr>
            <p:blipFill>
              <a:blip r:embed="rId4"/>
              <a:stretch>
                <a:fillRect/>
              </a:stretch>
            </p:blipFill>
            <p:spPr>
              <a:xfrm>
                <a:off x="1545909" y="1514400"/>
                <a:ext cx="5748480" cy="432000"/>
              </a:xfrm>
              <a:prstGeom prst="rect">
                <a:avLst/>
              </a:prstGeom>
            </p:spPr>
          </p:pic>
        </mc:Fallback>
      </mc:AlternateContent>
      <p:sp>
        <p:nvSpPr>
          <p:cNvPr id="2" name="Title 1">
            <a:extLst>
              <a:ext uri="{FF2B5EF4-FFF2-40B4-BE49-F238E27FC236}">
                <a16:creationId xmlns:a16="http://schemas.microsoft.com/office/drawing/2014/main" id="{C197C327-F918-15F8-98FF-0C1B8E1BF4A4}"/>
              </a:ext>
            </a:extLst>
          </p:cNvPr>
          <p:cNvSpPr>
            <a:spLocks noGrp="1"/>
          </p:cNvSpPr>
          <p:nvPr>
            <p:ph type="title"/>
          </p:nvPr>
        </p:nvSpPr>
        <p:spPr>
          <a:xfrm>
            <a:off x="838200" y="365126"/>
            <a:ext cx="10515600" cy="1078716"/>
          </a:xfrm>
        </p:spPr>
        <p:txBody>
          <a:bodyPr/>
          <a:lstStyle/>
          <a:p>
            <a:r>
              <a:rPr lang="en-US" dirty="0"/>
              <a:t>State Requirements for Corrective Action Plan</a:t>
            </a:r>
          </a:p>
        </p:txBody>
      </p:sp>
      <p:sp>
        <p:nvSpPr>
          <p:cNvPr id="6" name="Content Placeholder 5">
            <a:extLst>
              <a:ext uri="{FF2B5EF4-FFF2-40B4-BE49-F238E27FC236}">
                <a16:creationId xmlns:a16="http://schemas.microsoft.com/office/drawing/2014/main" id="{58A73977-399C-CCFC-FF35-5016A4B565B7}"/>
              </a:ext>
            </a:extLst>
          </p:cNvPr>
          <p:cNvSpPr>
            <a:spLocks noGrp="1"/>
          </p:cNvSpPr>
          <p:nvPr>
            <p:ph idx="1"/>
          </p:nvPr>
        </p:nvSpPr>
        <p:spPr>
          <a:xfrm>
            <a:off x="838200" y="1517904"/>
            <a:ext cx="10515600" cy="4754880"/>
          </a:xfrm>
        </p:spPr>
        <p:txBody>
          <a:bodyPr/>
          <a:lstStyle/>
          <a:p>
            <a:pPr marL="0" indent="0">
              <a:buNone/>
            </a:pPr>
            <a:endParaRPr lang="en-US" dirty="0"/>
          </a:p>
        </p:txBody>
      </p:sp>
    </p:spTree>
    <p:extLst>
      <p:ext uri="{BB962C8B-B14F-4D97-AF65-F5344CB8AC3E}">
        <p14:creationId xmlns:p14="http://schemas.microsoft.com/office/powerpoint/2010/main" val="1313562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47609-56FA-C932-0228-E01EE59483FE}"/>
              </a:ext>
            </a:extLst>
          </p:cNvPr>
          <p:cNvSpPr>
            <a:spLocks noGrp="1"/>
          </p:cNvSpPr>
          <p:nvPr>
            <p:ph type="title"/>
          </p:nvPr>
        </p:nvSpPr>
        <p:spPr/>
        <p:txBody>
          <a:bodyPr/>
          <a:lstStyle/>
          <a:p>
            <a:r>
              <a:rPr lang="en-US" dirty="0"/>
              <a:t>Tiered Support Requirements</a:t>
            </a:r>
          </a:p>
        </p:txBody>
      </p:sp>
      <p:sp>
        <p:nvSpPr>
          <p:cNvPr id="3" name="Content Placeholder 2">
            <a:extLst>
              <a:ext uri="{FF2B5EF4-FFF2-40B4-BE49-F238E27FC236}">
                <a16:creationId xmlns:a16="http://schemas.microsoft.com/office/drawing/2014/main" id="{FD09C0A7-FAFA-2340-3751-045848B3526C}"/>
              </a:ext>
            </a:extLst>
          </p:cNvPr>
          <p:cNvSpPr>
            <a:spLocks noGrp="1"/>
          </p:cNvSpPr>
          <p:nvPr>
            <p:ph idx="1"/>
          </p:nvPr>
        </p:nvSpPr>
        <p:spPr/>
        <p:txBody>
          <a:bodyPr/>
          <a:lstStyle/>
          <a:p>
            <a:pPr marL="0" indent="0">
              <a:buNone/>
            </a:pPr>
            <a:r>
              <a:rPr lang="en-US" dirty="0"/>
              <a:t>The district PDEC plan should include samples of tier 1, 2, and 3 supports and be responsive to educator needs.</a:t>
            </a:r>
          </a:p>
          <a:p>
            <a:pPr lvl="1">
              <a:buFont typeface="Wingdings" panose="05000000000000000000" pitchFamily="2" charset="2"/>
              <a:buChar char="Ø"/>
            </a:pPr>
            <a:r>
              <a:rPr lang="en-US" dirty="0"/>
              <a:t>Utilize and document all three tiers prior to movement to a corrective support plan.</a:t>
            </a:r>
          </a:p>
          <a:p>
            <a:pPr lvl="1">
              <a:buFont typeface="Wingdings" panose="05000000000000000000" pitchFamily="2" charset="2"/>
              <a:buChar char="Ø"/>
            </a:pPr>
            <a:r>
              <a:rPr lang="en-US" dirty="0"/>
              <a:t>Ongoing training to ensure all stakeholders understand tiers, supports, and process (model of a corrective structure with tier 1, 2. and 3, supports should be provided in the appendix)</a:t>
            </a:r>
          </a:p>
          <a:p>
            <a:pPr marL="0" indent="0">
              <a:buNone/>
            </a:pPr>
            <a:r>
              <a:rPr lang="en-US" dirty="0"/>
              <a:t>PDEC agrees upon orientation, training, and support elements for evaluators and educators on the critical components of success.</a:t>
            </a:r>
          </a:p>
        </p:txBody>
      </p:sp>
      <p:sp>
        <p:nvSpPr>
          <p:cNvPr id="4" name="TextBox 3">
            <a:extLst>
              <a:ext uri="{FF2B5EF4-FFF2-40B4-BE49-F238E27FC236}">
                <a16:creationId xmlns:a16="http://schemas.microsoft.com/office/drawing/2014/main" id="{E6C703C0-25CE-498E-DA87-9367856095D6}"/>
              </a:ext>
            </a:extLst>
          </p:cNvPr>
          <p:cNvSpPr txBox="1"/>
          <p:nvPr/>
        </p:nvSpPr>
        <p:spPr>
          <a:xfrm>
            <a:off x="522514" y="6030686"/>
            <a:ext cx="9862457" cy="338554"/>
          </a:xfrm>
          <a:prstGeom prst="rect">
            <a:avLst/>
          </a:prstGeom>
          <a:noFill/>
        </p:spPr>
        <p:txBody>
          <a:bodyPr wrap="square" rtlCol="0">
            <a:spAutoFit/>
          </a:bodyPr>
          <a:lstStyle/>
          <a:p>
            <a:r>
              <a:rPr lang="en-US" sz="1600" dirty="0">
                <a:hlinkClick r:id="rId2"/>
              </a:rPr>
              <a:t>Connecticut Guidelines for Educator and Leader Evaluation and Support 2023 (CT Guidelines 2023)</a:t>
            </a:r>
            <a:r>
              <a:rPr lang="en-US" sz="1600" dirty="0"/>
              <a:t>, p. 11</a:t>
            </a:r>
          </a:p>
        </p:txBody>
      </p:sp>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ABF724B2-0A60-5E78-683B-3E408E64E477}"/>
                  </a:ext>
                </a:extLst>
              </p14:cNvPr>
              <p14:cNvContentPartPr/>
              <p14:nvPr/>
            </p14:nvContentPartPr>
            <p14:xfrm>
              <a:off x="3537789" y="2394240"/>
              <a:ext cx="4703040" cy="720"/>
            </p14:xfrm>
          </p:contentPart>
        </mc:Choice>
        <mc:Fallback xmlns="">
          <p:pic>
            <p:nvPicPr>
              <p:cNvPr id="6" name="Ink 5">
                <a:extLst>
                  <a:ext uri="{FF2B5EF4-FFF2-40B4-BE49-F238E27FC236}">
                    <a16:creationId xmlns:a16="http://schemas.microsoft.com/office/drawing/2014/main" id="{ABF724B2-0A60-5E78-683B-3E408E64E477}"/>
                  </a:ext>
                </a:extLst>
              </p:cNvPr>
              <p:cNvPicPr/>
              <p:nvPr/>
            </p:nvPicPr>
            <p:blipFill>
              <a:blip r:embed="rId4"/>
              <a:stretch>
                <a:fillRect/>
              </a:stretch>
            </p:blipFill>
            <p:spPr>
              <a:xfrm>
                <a:off x="3483789" y="2178240"/>
                <a:ext cx="481068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8405CC97-9DC6-E9C2-760B-94BD6BAF7DFD}"/>
                  </a:ext>
                </a:extLst>
              </p14:cNvPr>
              <p14:cNvContentPartPr/>
              <p14:nvPr/>
            </p14:nvContentPartPr>
            <p14:xfrm>
              <a:off x="3145749" y="2829840"/>
              <a:ext cx="1306800" cy="44280"/>
            </p14:xfrm>
          </p:contentPart>
        </mc:Choice>
        <mc:Fallback xmlns="">
          <p:pic>
            <p:nvPicPr>
              <p:cNvPr id="8" name="Ink 7">
                <a:extLst>
                  <a:ext uri="{FF2B5EF4-FFF2-40B4-BE49-F238E27FC236}">
                    <a16:creationId xmlns:a16="http://schemas.microsoft.com/office/drawing/2014/main" id="{8405CC97-9DC6-E9C2-760B-94BD6BAF7DFD}"/>
                  </a:ext>
                </a:extLst>
              </p:cNvPr>
              <p:cNvPicPr/>
              <p:nvPr/>
            </p:nvPicPr>
            <p:blipFill>
              <a:blip r:embed="rId6"/>
              <a:stretch>
                <a:fillRect/>
              </a:stretch>
            </p:blipFill>
            <p:spPr>
              <a:xfrm>
                <a:off x="3091749" y="2722200"/>
                <a:ext cx="141444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 name="Ink 9">
                <a:extLst>
                  <a:ext uri="{FF2B5EF4-FFF2-40B4-BE49-F238E27FC236}">
                    <a16:creationId xmlns:a16="http://schemas.microsoft.com/office/drawing/2014/main" id="{0501291D-2760-CE87-73D1-5BDB37AA54ED}"/>
                  </a:ext>
                </a:extLst>
              </p14:cNvPr>
              <p14:cNvContentPartPr/>
              <p14:nvPr/>
            </p14:nvContentPartPr>
            <p14:xfrm>
              <a:off x="1654629" y="3505200"/>
              <a:ext cx="7917120" cy="720"/>
            </p14:xfrm>
          </p:contentPart>
        </mc:Choice>
        <mc:Fallback xmlns="">
          <p:pic>
            <p:nvPicPr>
              <p:cNvPr id="10" name="Ink 9">
                <a:extLst>
                  <a:ext uri="{FF2B5EF4-FFF2-40B4-BE49-F238E27FC236}">
                    <a16:creationId xmlns:a16="http://schemas.microsoft.com/office/drawing/2014/main" id="{0501291D-2760-CE87-73D1-5BDB37AA54ED}"/>
                  </a:ext>
                </a:extLst>
              </p:cNvPr>
              <p:cNvPicPr/>
              <p:nvPr/>
            </p:nvPicPr>
            <p:blipFill>
              <a:blip r:embed="rId8"/>
              <a:stretch>
                <a:fillRect/>
              </a:stretch>
            </p:blipFill>
            <p:spPr>
              <a:xfrm>
                <a:off x="1600629" y="3289200"/>
                <a:ext cx="8024760" cy="432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2" name="Ink 11">
                <a:extLst>
                  <a:ext uri="{FF2B5EF4-FFF2-40B4-BE49-F238E27FC236}">
                    <a16:creationId xmlns:a16="http://schemas.microsoft.com/office/drawing/2014/main" id="{FDB48B64-7191-E079-BCAE-0DC72EF77454}"/>
                  </a:ext>
                </a:extLst>
              </p14:cNvPr>
              <p14:cNvContentPartPr/>
              <p14:nvPr/>
            </p14:nvContentPartPr>
            <p14:xfrm>
              <a:off x="935709" y="4734960"/>
              <a:ext cx="7971120" cy="720"/>
            </p14:xfrm>
          </p:contentPart>
        </mc:Choice>
        <mc:Fallback xmlns="">
          <p:pic>
            <p:nvPicPr>
              <p:cNvPr id="12" name="Ink 11">
                <a:extLst>
                  <a:ext uri="{FF2B5EF4-FFF2-40B4-BE49-F238E27FC236}">
                    <a16:creationId xmlns:a16="http://schemas.microsoft.com/office/drawing/2014/main" id="{FDB48B64-7191-E079-BCAE-0DC72EF77454}"/>
                  </a:ext>
                </a:extLst>
              </p:cNvPr>
              <p:cNvPicPr/>
              <p:nvPr/>
            </p:nvPicPr>
            <p:blipFill>
              <a:blip r:embed="rId10"/>
              <a:stretch>
                <a:fillRect/>
              </a:stretch>
            </p:blipFill>
            <p:spPr>
              <a:xfrm>
                <a:off x="881709" y="4518960"/>
                <a:ext cx="8078760" cy="432000"/>
              </a:xfrm>
              <a:prstGeom prst="rect">
                <a:avLst/>
              </a:prstGeom>
            </p:spPr>
          </p:pic>
        </mc:Fallback>
      </mc:AlternateContent>
    </p:spTree>
    <p:extLst>
      <p:ext uri="{BB962C8B-B14F-4D97-AF65-F5344CB8AC3E}">
        <p14:creationId xmlns:p14="http://schemas.microsoft.com/office/powerpoint/2010/main" val="18716927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599207E-0D98-3C74-4CDE-16573E408969}"/>
              </a:ext>
            </a:extLst>
          </p:cNvPr>
          <p:cNvSpPr txBox="1"/>
          <p:nvPr/>
        </p:nvSpPr>
        <p:spPr>
          <a:xfrm>
            <a:off x="2242685" y="2088684"/>
            <a:ext cx="7382577" cy="2677656"/>
          </a:xfrm>
          <a:prstGeom prst="rect">
            <a:avLst/>
          </a:prstGeom>
          <a:noFill/>
        </p:spPr>
        <p:txBody>
          <a:bodyPr wrap="square">
            <a:spAutoFit/>
          </a:bodyPr>
          <a:lstStyle/>
          <a:p>
            <a:r>
              <a:rPr lang="en-US" sz="2800" b="1" i="0" dirty="0">
                <a:solidFill>
                  <a:srgbClr val="3537C4"/>
                </a:solidFill>
                <a:effectLst/>
                <a:latin typeface="Open Sans" pitchFamily="2" charset="0"/>
              </a:rPr>
              <a:t>Tier 1</a:t>
            </a:r>
            <a:br>
              <a:rPr lang="en-US" sz="2800" dirty="0"/>
            </a:br>
            <a:r>
              <a:rPr lang="en-US" sz="2800" b="0" i="0" dirty="0">
                <a:solidFill>
                  <a:srgbClr val="313131"/>
                </a:solidFill>
                <a:effectLst/>
                <a:latin typeface="Open Sans" pitchFamily="2" charset="0"/>
              </a:rPr>
              <a:t>Tier 1 includes comprehensive/differentiated instruction informed by scientific research of the most effective methods for instruction and positive behavioral support. </a:t>
            </a:r>
            <a:endParaRPr lang="en-US" sz="2800" dirty="0"/>
          </a:p>
        </p:txBody>
      </p:sp>
      <p:sp>
        <p:nvSpPr>
          <p:cNvPr id="2" name="Title 1">
            <a:extLst>
              <a:ext uri="{FF2B5EF4-FFF2-40B4-BE49-F238E27FC236}">
                <a16:creationId xmlns:a16="http://schemas.microsoft.com/office/drawing/2014/main" id="{696D7C6F-950E-AB35-B8E5-92A3D5153408}"/>
              </a:ext>
            </a:extLst>
          </p:cNvPr>
          <p:cNvSpPr>
            <a:spLocks noGrp="1"/>
          </p:cNvSpPr>
          <p:nvPr>
            <p:ph type="title"/>
          </p:nvPr>
        </p:nvSpPr>
        <p:spPr/>
        <p:txBody>
          <a:bodyPr/>
          <a:lstStyle/>
          <a:p>
            <a:r>
              <a:rPr lang="en-US" dirty="0"/>
              <a:t>Language from SRBI (a model for tiered support)</a:t>
            </a:r>
          </a:p>
        </p:txBody>
      </p:sp>
      <mc:AlternateContent xmlns:mc="http://schemas.openxmlformats.org/markup-compatibility/2006" xmlns:p14="http://schemas.microsoft.com/office/powerpoint/2010/main">
        <mc:Choice Requires="p14">
          <p:contentPart p14:bwMode="auto" r:id="rId2">
            <p14:nvContentPartPr>
              <p14:cNvPr id="5" name="Ink 4">
                <a:extLst>
                  <a:ext uri="{FF2B5EF4-FFF2-40B4-BE49-F238E27FC236}">
                    <a16:creationId xmlns:a16="http://schemas.microsoft.com/office/drawing/2014/main" id="{ECBBF8F8-1D39-D00B-CD94-A40023308347}"/>
                  </a:ext>
                </a:extLst>
              </p14:cNvPr>
              <p14:cNvContentPartPr/>
              <p14:nvPr/>
            </p14:nvContentPartPr>
            <p14:xfrm>
              <a:off x="5029269" y="3210720"/>
              <a:ext cx="2286360" cy="720"/>
            </p14:xfrm>
          </p:contentPart>
        </mc:Choice>
        <mc:Fallback xmlns="">
          <p:pic>
            <p:nvPicPr>
              <p:cNvPr id="5" name="Ink 4">
                <a:extLst>
                  <a:ext uri="{FF2B5EF4-FFF2-40B4-BE49-F238E27FC236}">
                    <a16:creationId xmlns:a16="http://schemas.microsoft.com/office/drawing/2014/main" id="{ECBBF8F8-1D39-D00B-CD94-A40023308347}"/>
                  </a:ext>
                </a:extLst>
              </p:cNvPr>
              <p:cNvPicPr/>
              <p:nvPr/>
            </p:nvPicPr>
            <p:blipFill>
              <a:blip r:embed="rId3"/>
              <a:stretch>
                <a:fillRect/>
              </a:stretch>
            </p:blipFill>
            <p:spPr>
              <a:xfrm>
                <a:off x="4975269" y="2995440"/>
                <a:ext cx="2394000" cy="432000"/>
              </a:xfrm>
              <a:prstGeom prst="rect">
                <a:avLst/>
              </a:prstGeom>
            </p:spPr>
          </p:pic>
        </mc:Fallback>
      </mc:AlternateContent>
    </p:spTree>
    <p:extLst>
      <p:ext uri="{BB962C8B-B14F-4D97-AF65-F5344CB8AC3E}">
        <p14:creationId xmlns:p14="http://schemas.microsoft.com/office/powerpoint/2010/main" val="3421211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65565-1989-0BE2-5D15-120DBEE49856}"/>
              </a:ext>
            </a:extLst>
          </p:cNvPr>
          <p:cNvSpPr>
            <a:spLocks noGrp="1"/>
          </p:cNvSpPr>
          <p:nvPr>
            <p:ph type="title"/>
          </p:nvPr>
        </p:nvSpPr>
        <p:spPr/>
        <p:txBody>
          <a:bodyPr>
            <a:normAutofit/>
          </a:bodyPr>
          <a:lstStyle/>
          <a:p>
            <a:r>
              <a:rPr lang="en-US" sz="4000" dirty="0"/>
              <a:t>What to Do When a Teacher is about to be Placed on Tier 2…</a:t>
            </a:r>
          </a:p>
        </p:txBody>
      </p:sp>
      <p:sp>
        <p:nvSpPr>
          <p:cNvPr id="3" name="Content Placeholder 2">
            <a:extLst>
              <a:ext uri="{FF2B5EF4-FFF2-40B4-BE49-F238E27FC236}">
                <a16:creationId xmlns:a16="http://schemas.microsoft.com/office/drawing/2014/main" id="{D1423F8E-18EB-5FEB-6947-7D53AA4C3E9F}"/>
              </a:ext>
            </a:extLst>
          </p:cNvPr>
          <p:cNvSpPr>
            <a:spLocks noGrp="1"/>
          </p:cNvSpPr>
          <p:nvPr>
            <p:ph idx="1"/>
          </p:nvPr>
        </p:nvSpPr>
        <p:spPr>
          <a:xfrm>
            <a:off x="838199" y="1690687"/>
            <a:ext cx="10722429" cy="4655683"/>
          </a:xfrm>
        </p:spPr>
        <p:txBody>
          <a:bodyPr>
            <a:normAutofit fontScale="85000" lnSpcReduction="20000"/>
          </a:bodyPr>
          <a:lstStyle/>
          <a:p>
            <a:pPr marL="0" indent="0">
              <a:buNone/>
            </a:pPr>
            <a:endParaRPr lang="en-US" dirty="0"/>
          </a:p>
          <a:p>
            <a:r>
              <a:rPr lang="en-US" dirty="0"/>
              <a:t>Read the section on tiered support in the district’s TEVAL plan and review the state requirements—is the required procedure being followed with fidelity?</a:t>
            </a:r>
          </a:p>
          <a:p>
            <a:r>
              <a:rPr lang="en-US" dirty="0"/>
              <a:t>Before a teacher advances to Tier 2, meet with the teacher. Was the teacher aware their evaluator had performance concerns? Is tier 2 a total surprise? If yes, this is a problem.</a:t>
            </a:r>
          </a:p>
          <a:p>
            <a:r>
              <a:rPr lang="en-US" dirty="0"/>
              <a:t>Review the feedback provided to the teacher. Is there evidence of a “pattern of persistent lack of growth?” Did the evaluator provide ongoing support matched to identified concerns (</a:t>
            </a:r>
            <a:r>
              <a:rPr lang="en-US" b="1" dirty="0"/>
              <a:t>tier 1</a:t>
            </a:r>
            <a:r>
              <a:rPr lang="en-US" dirty="0"/>
              <a:t>).</a:t>
            </a:r>
          </a:p>
          <a:p>
            <a:r>
              <a:rPr lang="en-US" dirty="0"/>
              <a:t>If movement to </a:t>
            </a:r>
            <a:r>
              <a:rPr lang="en-US" b="1" dirty="0"/>
              <a:t>tier 2 </a:t>
            </a:r>
            <a:r>
              <a:rPr lang="en-US" dirty="0"/>
              <a:t>is appropriate, ensure the teacher has an opportunity for input into what is most and least helpful.</a:t>
            </a:r>
          </a:p>
          <a:p>
            <a:r>
              <a:rPr lang="en-US" dirty="0"/>
              <a:t>In reviewing the support plan, look for: scope, pace, meaningful support, and objective criteria for success. Is the plan designed to help the teacher grow or will it stress them out (don’t weigh down someone struggling to swim—give them support to help them float).</a:t>
            </a:r>
          </a:p>
          <a:p>
            <a:pPr marL="0" indent="0">
              <a:buNone/>
            </a:pPr>
            <a:endParaRPr lang="en-US" dirty="0"/>
          </a:p>
        </p:txBody>
      </p:sp>
    </p:spTree>
    <p:extLst>
      <p:ext uri="{BB962C8B-B14F-4D97-AF65-F5344CB8AC3E}">
        <p14:creationId xmlns:p14="http://schemas.microsoft.com/office/powerpoint/2010/main" val="372348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BAD082D-AA65-720C-8BA5-2E12BBC5E287}"/>
              </a:ext>
            </a:extLst>
          </p:cNvPr>
          <p:cNvPicPr>
            <a:picLocks noChangeAspect="1"/>
          </p:cNvPicPr>
          <p:nvPr/>
        </p:nvPicPr>
        <p:blipFill>
          <a:blip r:embed="rId2"/>
          <a:stretch>
            <a:fillRect/>
          </a:stretch>
        </p:blipFill>
        <p:spPr>
          <a:xfrm>
            <a:off x="290950" y="20971"/>
            <a:ext cx="5097478" cy="6816058"/>
          </a:xfrm>
          <a:prstGeom prst="rect">
            <a:avLst/>
          </a:prstGeom>
        </p:spPr>
      </p:pic>
      <p:pic>
        <p:nvPicPr>
          <p:cNvPr id="3" name="Picture 2">
            <a:extLst>
              <a:ext uri="{FF2B5EF4-FFF2-40B4-BE49-F238E27FC236}">
                <a16:creationId xmlns:a16="http://schemas.microsoft.com/office/drawing/2014/main" id="{82FEDD06-0809-BA7B-BBAB-89AAB8300D73}"/>
              </a:ext>
            </a:extLst>
          </p:cNvPr>
          <p:cNvPicPr>
            <a:picLocks noChangeAspect="1"/>
          </p:cNvPicPr>
          <p:nvPr/>
        </p:nvPicPr>
        <p:blipFill>
          <a:blip r:embed="rId3"/>
          <a:stretch>
            <a:fillRect/>
          </a:stretch>
        </p:blipFill>
        <p:spPr>
          <a:xfrm>
            <a:off x="6405426" y="20971"/>
            <a:ext cx="5194120" cy="6858000"/>
          </a:xfrm>
          <a:prstGeom prst="rect">
            <a:avLst/>
          </a:prstGeom>
        </p:spPr>
      </p:pic>
    </p:spTree>
    <p:extLst>
      <p:ext uri="{BB962C8B-B14F-4D97-AF65-F5344CB8AC3E}">
        <p14:creationId xmlns:p14="http://schemas.microsoft.com/office/powerpoint/2010/main" val="3515099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5D8313-6BF4-91FC-8B1C-3A1276003210}"/>
              </a:ext>
            </a:extLst>
          </p:cNvPr>
          <p:cNvPicPr>
            <a:picLocks noChangeAspect="1"/>
          </p:cNvPicPr>
          <p:nvPr/>
        </p:nvPicPr>
        <p:blipFill>
          <a:blip r:embed="rId2"/>
          <a:stretch>
            <a:fillRect/>
          </a:stretch>
        </p:blipFill>
        <p:spPr>
          <a:xfrm>
            <a:off x="1165669" y="650497"/>
            <a:ext cx="4080805" cy="5571066"/>
          </a:xfrm>
          <a:prstGeom prst="rect">
            <a:avLst/>
          </a:prstGeom>
        </p:spPr>
      </p:pic>
      <p:pic>
        <p:nvPicPr>
          <p:cNvPr id="3" name="Picture 2">
            <a:extLst>
              <a:ext uri="{FF2B5EF4-FFF2-40B4-BE49-F238E27FC236}">
                <a16:creationId xmlns:a16="http://schemas.microsoft.com/office/drawing/2014/main" id="{7E4393A5-54F2-EE1A-EBBE-C517A9D779AB}"/>
              </a:ext>
            </a:extLst>
          </p:cNvPr>
          <p:cNvPicPr>
            <a:picLocks noChangeAspect="1"/>
          </p:cNvPicPr>
          <p:nvPr/>
        </p:nvPicPr>
        <p:blipFill>
          <a:blip r:embed="rId3"/>
          <a:stretch>
            <a:fillRect/>
          </a:stretch>
        </p:blipFill>
        <p:spPr>
          <a:xfrm>
            <a:off x="6938560" y="643467"/>
            <a:ext cx="4094732" cy="5571066"/>
          </a:xfrm>
          <a:prstGeom prst="rect">
            <a:avLst/>
          </a:prstGeom>
        </p:spPr>
      </p:pic>
    </p:spTree>
    <p:extLst>
      <p:ext uri="{BB962C8B-B14F-4D97-AF65-F5344CB8AC3E}">
        <p14:creationId xmlns:p14="http://schemas.microsoft.com/office/powerpoint/2010/main" val="19041113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251</TotalTime>
  <Words>729</Words>
  <Application>Microsoft Office PowerPoint</Application>
  <PresentationFormat>Widescreen</PresentationFormat>
  <Paragraphs>41</Paragraphs>
  <Slides>11</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Aptos Display</vt:lpstr>
      <vt:lpstr>Arial</vt:lpstr>
      <vt:lpstr>Open Sans</vt:lpstr>
      <vt:lpstr>Wingdings</vt:lpstr>
      <vt:lpstr>Office Theme</vt:lpstr>
      <vt:lpstr>Tiered Supports &amp; Corrective Action</vt:lpstr>
      <vt:lpstr>Educator Evaluation Guidelines</vt:lpstr>
      <vt:lpstr>Tiered Support Process</vt:lpstr>
      <vt:lpstr>State Requirements for Corrective Action Plan</vt:lpstr>
      <vt:lpstr>Tiered Support Requirements</vt:lpstr>
      <vt:lpstr>Language from SRBI (a model for tiered support)</vt:lpstr>
      <vt:lpstr>What to Do When a Teacher is about to be Placed on Tier 2…</vt:lpstr>
      <vt:lpstr>PowerPoint Presentation</vt:lpstr>
      <vt:lpstr>PowerPoint Presentation</vt:lpstr>
      <vt:lpstr>PowerPoint Presentation</vt:lpstr>
      <vt:lpstr>Focus on the PDEC &amp; PD/Training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Field, Kate (CT)</dc:creator>
  <cp:lastModifiedBy>Field, Kate (CT)</cp:lastModifiedBy>
  <cp:revision>3</cp:revision>
  <dcterms:created xsi:type="dcterms:W3CDTF">2026-02-04T15:07:29Z</dcterms:created>
  <dcterms:modified xsi:type="dcterms:W3CDTF">2026-04-08T15:54:38Z</dcterms:modified>
</cp:coreProperties>
</file>